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8288000" cy="10287000"/>
  <p:notesSz cx="6858000" cy="9144000"/>
  <p:embeddedFontLst>
    <p:embeddedFont>
      <p:font typeface="Aileron" pitchFamily="2" charset="77"/>
      <p:regular r:id="rId47"/>
    </p:embeddedFont>
    <p:embeddedFont>
      <p:font typeface="Aileron Bold" pitchFamily="2" charset="77"/>
      <p:regular r:id="rId48"/>
      <p:bold r:id="rId49"/>
    </p:embeddedFont>
    <p:embeddedFont>
      <p:font typeface="Aileron Ultra-Bold" pitchFamily="2" charset="77"/>
      <p:regular r:id="rId50"/>
      <p:bold r:id="rId51"/>
    </p:embeddedFont>
    <p:embeddedFont>
      <p:font typeface="Canva Sans" panose="020B0503030501040103" pitchFamily="34" charset="0"/>
      <p:regular r:id="rId52"/>
    </p:embeddedFont>
    <p:embeddedFont>
      <p:font typeface="Canva Sans Bold" panose="020B0803030501040103" pitchFamily="34" charset="0"/>
      <p:regular r:id="rId53"/>
      <p:bold r:id="rId54"/>
    </p:embeddedFont>
    <p:embeddedFont>
      <p:font typeface="Caveat" pitchFamily="2" charset="77"/>
      <p:regular r:id="rId55"/>
    </p:embeddedFont>
    <p:embeddedFont>
      <p:font typeface="Caveat Bold" pitchFamily="2" charset="77"/>
      <p:regular r:id="rId56"/>
      <p:bold r:id="rId57"/>
    </p:embeddedFont>
    <p:embeddedFont>
      <p:font typeface="Open Sans Bold" panose="020B0806030504020204" pitchFamily="34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44" autoAdjust="0"/>
    <p:restoredTop sz="94651" autoAdjust="0"/>
  </p:normalViewPr>
  <p:slideViewPr>
    <p:cSldViewPr>
      <p:cViewPr varScale="1">
        <p:scale>
          <a:sx n="86" d="100"/>
          <a:sy n="86" d="100"/>
        </p:scale>
        <p:origin x="2888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effensommerlad.de/post/psychologische-sicherheit" TargetMode="Externa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3NQwC1Sf6Io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6823" y="5425592"/>
            <a:ext cx="14994355" cy="4149957"/>
            <a:chOff x="0" y="0"/>
            <a:chExt cx="19992473" cy="5533276"/>
          </a:xfrm>
        </p:grpSpPr>
        <p:sp>
          <p:nvSpPr>
            <p:cNvPr id="3" name="TextBox 3"/>
            <p:cNvSpPr txBox="1"/>
            <p:nvPr/>
          </p:nvSpPr>
          <p:spPr>
            <a:xfrm>
              <a:off x="0" y="57150"/>
              <a:ext cx="19992473" cy="3516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6"/>
                </a:lnSpc>
              </a:pPr>
              <a:r>
                <a:rPr lang="en-US" sz="6269" b="1">
                  <a:solidFill>
                    <a:srgbClr val="292929"/>
                  </a:solidFill>
                  <a:latin typeface="Aileron Ultra-Bold"/>
                  <a:ea typeface="Aileron Ultra-Bold"/>
                  <a:cs typeface="Aileron Ultra-Bold"/>
                  <a:sym typeface="Aileron Ultra-Bold"/>
                </a:rPr>
                <a:t>Internationale Impulse für Wellbeing - Empathie als Voraussetzung für Diversitätskompetenz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27752"/>
              <a:ext cx="19992473" cy="1405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endParaRPr/>
            </a:p>
            <a:p>
              <a:pPr algn="ctr">
                <a:lnSpc>
                  <a:spcPts val="4059"/>
                </a:lnSpc>
              </a:pPr>
              <a:r>
                <a:rPr lang="en-US" sz="3690">
                  <a:solidFill>
                    <a:srgbClr val="548EB4"/>
                  </a:solidFill>
                  <a:latin typeface="Aileron"/>
                  <a:ea typeface="Aileron"/>
                  <a:cs typeface="Aileron"/>
                  <a:sym typeface="Aileron"/>
                </a:rPr>
                <a:t>Fortbildungstag Deutsch, 8.11.2025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55031" y="419623"/>
            <a:ext cx="6747275" cy="4500994"/>
          </a:xfrm>
          <a:custGeom>
            <a:avLst/>
            <a:gdLst/>
            <a:ahLst/>
            <a:cxnLst/>
            <a:rect l="l" t="t" r="r" b="b"/>
            <a:pathLst>
              <a:path w="6747275" h="4500994">
                <a:moveTo>
                  <a:pt x="0" y="0"/>
                </a:moveTo>
                <a:lnTo>
                  <a:pt x="6747275" y="0"/>
                </a:lnTo>
                <a:lnTo>
                  <a:pt x="6747275" y="4500995"/>
                </a:lnTo>
                <a:lnTo>
                  <a:pt x="0" y="4500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9714733" y="419034"/>
            <a:ext cx="6752375" cy="4501583"/>
          </a:xfrm>
          <a:custGeom>
            <a:avLst/>
            <a:gdLst/>
            <a:ahLst/>
            <a:cxnLst/>
            <a:rect l="l" t="t" r="r" b="b"/>
            <a:pathLst>
              <a:path w="6752375" h="4501583">
                <a:moveTo>
                  <a:pt x="0" y="0"/>
                </a:moveTo>
                <a:lnTo>
                  <a:pt x="6752375" y="0"/>
                </a:lnTo>
                <a:lnTo>
                  <a:pt x="6752375" y="4501584"/>
                </a:lnTo>
                <a:lnTo>
                  <a:pt x="0" y="45015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749134" y="7671741"/>
            <a:ext cx="1795377" cy="1828105"/>
          </a:xfrm>
          <a:custGeom>
            <a:avLst/>
            <a:gdLst/>
            <a:ahLst/>
            <a:cxnLst/>
            <a:rect l="l" t="t" r="r" b="b"/>
            <a:pathLst>
              <a:path w="1795377" h="1828105">
                <a:moveTo>
                  <a:pt x="0" y="0"/>
                </a:moveTo>
                <a:lnTo>
                  <a:pt x="1795377" y="0"/>
                </a:lnTo>
                <a:lnTo>
                  <a:pt x="1795377" y="1828105"/>
                </a:lnTo>
                <a:lnTo>
                  <a:pt x="0" y="182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7725631" y="2588853"/>
            <a:ext cx="2836738" cy="2836738"/>
          </a:xfrm>
          <a:custGeom>
            <a:avLst/>
            <a:gdLst/>
            <a:ahLst/>
            <a:cxnLst/>
            <a:rect l="l" t="t" r="r" b="b"/>
            <a:pathLst>
              <a:path w="2836738" h="2836738">
                <a:moveTo>
                  <a:pt x="0" y="0"/>
                </a:moveTo>
                <a:lnTo>
                  <a:pt x="2836738" y="0"/>
                </a:lnTo>
                <a:lnTo>
                  <a:pt x="2836738" y="2836739"/>
                </a:lnTo>
                <a:lnTo>
                  <a:pt x="0" y="2836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15280"/>
            <a:ext cx="16122330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 in Kanada?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Freeform 6"/>
          <p:cNvSpPr/>
          <p:nvPr/>
        </p:nvSpPr>
        <p:spPr>
          <a:xfrm>
            <a:off x="1267846" y="2756109"/>
            <a:ext cx="14536330" cy="6141599"/>
          </a:xfrm>
          <a:custGeom>
            <a:avLst/>
            <a:gdLst/>
            <a:ahLst/>
            <a:cxnLst/>
            <a:rect l="l" t="t" r="r" b="b"/>
            <a:pathLst>
              <a:path w="14536330" h="6141599">
                <a:moveTo>
                  <a:pt x="0" y="0"/>
                </a:moveTo>
                <a:lnTo>
                  <a:pt x="14536330" y="0"/>
                </a:lnTo>
                <a:lnTo>
                  <a:pt x="14536330" y="6141599"/>
                </a:lnTo>
                <a:lnTo>
                  <a:pt x="0" y="614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15280"/>
            <a:ext cx="16122330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Maslow over Bloom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Freeform 6"/>
          <p:cNvSpPr/>
          <p:nvPr/>
        </p:nvSpPr>
        <p:spPr>
          <a:xfrm>
            <a:off x="4133589" y="734785"/>
            <a:ext cx="10020822" cy="8229600"/>
          </a:xfrm>
          <a:custGeom>
            <a:avLst/>
            <a:gdLst/>
            <a:ahLst/>
            <a:cxnLst/>
            <a:rect l="l" t="t" r="r" b="b"/>
            <a:pathLst>
              <a:path w="10020822" h="8229600">
                <a:moveTo>
                  <a:pt x="0" y="0"/>
                </a:moveTo>
                <a:lnTo>
                  <a:pt x="10020822" y="0"/>
                </a:lnTo>
                <a:lnTo>
                  <a:pt x="10020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585499" y="5713444"/>
            <a:ext cx="5757533" cy="2993917"/>
          </a:xfrm>
          <a:custGeom>
            <a:avLst/>
            <a:gdLst/>
            <a:ahLst/>
            <a:cxnLst/>
            <a:rect l="l" t="t" r="r" b="b"/>
            <a:pathLst>
              <a:path w="5757533" h="2993917">
                <a:moveTo>
                  <a:pt x="0" y="0"/>
                </a:moveTo>
                <a:lnTo>
                  <a:pt x="5757533" y="0"/>
                </a:lnTo>
                <a:lnTo>
                  <a:pt x="5757533" y="2993917"/>
                </a:lnTo>
                <a:lnTo>
                  <a:pt x="0" y="29939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15280"/>
            <a:ext cx="16122330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 in Kanada?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52737" y="2378547"/>
            <a:ext cx="8782526" cy="618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Willkommen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heißen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–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im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Welcome Center und in der Schule</a:t>
            </a: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Familien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helfen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– Anschluss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vermitteln</a:t>
            </a: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Kindern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Sicherheit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vermitteln</a:t>
            </a: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Wellbeing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als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Grundlage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von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Lernen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verstehen</a:t>
            </a: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Daten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zu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Wellbeing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erheben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–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Maßnahmen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ableiten</a:t>
            </a: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“Students come first”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als</a:t>
            </a:r>
            <a:r>
              <a:rPr lang="en-US" sz="315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Leitsatz</a:t>
            </a:r>
            <a:endParaRPr lang="en-US" sz="3150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2627797" y="1445555"/>
            <a:ext cx="15462331" cy="8774873"/>
          </a:xfrm>
          <a:custGeom>
            <a:avLst/>
            <a:gdLst/>
            <a:ahLst/>
            <a:cxnLst/>
            <a:rect l="l" t="t" r="r" b="b"/>
            <a:pathLst>
              <a:path w="15462331" h="8774873">
                <a:moveTo>
                  <a:pt x="0" y="0"/>
                </a:moveTo>
                <a:lnTo>
                  <a:pt x="15462332" y="0"/>
                </a:lnTo>
                <a:lnTo>
                  <a:pt x="15462332" y="8774873"/>
                </a:lnTo>
                <a:lnTo>
                  <a:pt x="0" y="877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15280"/>
            <a:ext cx="1612233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 in Dänemark?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15280"/>
            <a:ext cx="1612233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 in Dänemark?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62274" y="2531704"/>
            <a:ext cx="4763453" cy="5368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niedrige Hierarchie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Auswahl am Nachmittag</a:t>
            </a:r>
          </a:p>
          <a:p>
            <a:pPr algn="l">
              <a:lnSpc>
                <a:spcPts val="1679"/>
              </a:lnSpc>
            </a:pPr>
            <a:endParaRPr lang="en-US" sz="315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l">
              <a:lnSpc>
                <a:spcPts val="1679"/>
              </a:lnSpc>
            </a:pPr>
            <a:endParaRPr lang="en-US" sz="315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Innovateket als Makerspace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Daten zu Wellbeing erheben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Wellbeing als Grundlage von Lernen</a:t>
            </a:r>
          </a:p>
          <a:p>
            <a:pPr algn="ctr">
              <a:lnSpc>
                <a:spcPts val="4409"/>
              </a:lnSpc>
            </a:pPr>
            <a:endParaRPr lang="en-US" sz="315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403156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Wohlbefinden?</a:t>
            </a:r>
          </a:p>
        </p:txBody>
      </p:sp>
      <p:sp>
        <p:nvSpPr>
          <p:cNvPr id="4" name="Freeform 4"/>
          <p:cNvSpPr/>
          <p:nvPr/>
        </p:nvSpPr>
        <p:spPr>
          <a:xfrm>
            <a:off x="1534862" y="1776963"/>
            <a:ext cx="15152075" cy="7481337"/>
          </a:xfrm>
          <a:custGeom>
            <a:avLst/>
            <a:gdLst/>
            <a:ahLst/>
            <a:cxnLst/>
            <a:rect l="l" t="t" r="r" b="b"/>
            <a:pathLst>
              <a:path w="15152075" h="7481337">
                <a:moveTo>
                  <a:pt x="0" y="0"/>
                </a:moveTo>
                <a:lnTo>
                  <a:pt x="15152076" y="0"/>
                </a:lnTo>
                <a:lnTo>
                  <a:pt x="15152076" y="7481337"/>
                </a:lnTo>
                <a:lnTo>
                  <a:pt x="0" y="748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163385"/>
            <a:ext cx="2628416" cy="1518843"/>
          </a:xfrm>
          <a:custGeom>
            <a:avLst/>
            <a:gdLst/>
            <a:ahLst/>
            <a:cxnLst/>
            <a:rect l="l" t="t" r="r" b="b"/>
            <a:pathLst>
              <a:path w="2628416" h="1518843">
                <a:moveTo>
                  <a:pt x="0" y="0"/>
                </a:moveTo>
                <a:lnTo>
                  <a:pt x="2628416" y="0"/>
                </a:lnTo>
                <a:lnTo>
                  <a:pt x="2628416" y="1518843"/>
                </a:lnTo>
                <a:lnTo>
                  <a:pt x="0" y="151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4166011" y="2527162"/>
            <a:ext cx="9858928" cy="4867846"/>
          </a:xfrm>
          <a:custGeom>
            <a:avLst/>
            <a:gdLst/>
            <a:ahLst/>
            <a:cxnLst/>
            <a:rect l="l" t="t" r="r" b="b"/>
            <a:pathLst>
              <a:path w="9858928" h="4867846">
                <a:moveTo>
                  <a:pt x="0" y="0"/>
                </a:moveTo>
                <a:lnTo>
                  <a:pt x="9858928" y="0"/>
                </a:lnTo>
                <a:lnTo>
                  <a:pt x="9858928" y="4867846"/>
                </a:lnTo>
                <a:lnTo>
                  <a:pt x="0" y="4867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712390" y="521017"/>
            <a:ext cx="16766171" cy="73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0"/>
              </a:lnSpc>
            </a:pPr>
            <a:r>
              <a:rPr lang="en-US" sz="51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Wohlbefinden in der Schule, Ansätze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521" y="1794372"/>
            <a:ext cx="49022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Aktive Gestaltung von...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62898" y="1946772"/>
            <a:ext cx="351869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Prävention von...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6667299"/>
            <a:ext cx="5073370" cy="147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Kompetenzerleben, z.B. durch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datengestützte Lernangebote, personalisierte Lernformate, differenziertes Feedback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4116506"/>
            <a:ext cx="5073370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Angebote zur Partizpation, Auswahlmöglichkeiten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2726" y="5206165"/>
            <a:ext cx="3667919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Gemeinschaftserleben,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Kollaboration im Unterricht,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z.B. in Makerspaces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7688" y="2881779"/>
            <a:ext cx="2118678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Befragung und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echtes Interesse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07212" y="2881779"/>
            <a:ext cx="2821305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Maßnahmen aus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Befragungen ableiten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90844" y="4333389"/>
            <a:ext cx="3374073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Ansprechbarkeit schaffen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67761" y="5550969"/>
            <a:ext cx="4620239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Marker wie Absentismus, Krankenstand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ernst nehmen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55965" y="7410249"/>
            <a:ext cx="3871119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Konzepte gegen Mobbing und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(digitalen) Stress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28959" y="8229560"/>
            <a:ext cx="3933031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Wohlbefinden als Fokusthema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163385"/>
            <a:ext cx="2628416" cy="1518843"/>
          </a:xfrm>
          <a:custGeom>
            <a:avLst/>
            <a:gdLst/>
            <a:ahLst/>
            <a:cxnLst/>
            <a:rect l="l" t="t" r="r" b="b"/>
            <a:pathLst>
              <a:path w="2628416" h="1518843">
                <a:moveTo>
                  <a:pt x="0" y="0"/>
                </a:moveTo>
                <a:lnTo>
                  <a:pt x="2628416" y="0"/>
                </a:lnTo>
                <a:lnTo>
                  <a:pt x="2628416" y="1518843"/>
                </a:lnTo>
                <a:lnTo>
                  <a:pt x="0" y="151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4166011" y="2527162"/>
            <a:ext cx="9858928" cy="4867846"/>
          </a:xfrm>
          <a:custGeom>
            <a:avLst/>
            <a:gdLst/>
            <a:ahLst/>
            <a:cxnLst/>
            <a:rect l="l" t="t" r="r" b="b"/>
            <a:pathLst>
              <a:path w="9858928" h="4867846">
                <a:moveTo>
                  <a:pt x="0" y="0"/>
                </a:moveTo>
                <a:lnTo>
                  <a:pt x="9858928" y="0"/>
                </a:lnTo>
                <a:lnTo>
                  <a:pt x="9858928" y="4867846"/>
                </a:lnTo>
                <a:lnTo>
                  <a:pt x="0" y="4867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712390" y="521017"/>
            <a:ext cx="16766171" cy="73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0"/>
              </a:lnSpc>
            </a:pPr>
            <a:r>
              <a:rPr lang="en-US" sz="51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Wohlbefinden in der Schule, Ansätze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521" y="1794372"/>
            <a:ext cx="49022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Aktive Gestaltung von...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62898" y="1946772"/>
            <a:ext cx="351869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Prävention von...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6667299"/>
            <a:ext cx="5073370" cy="147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Kompetenzerleben, z.B. durch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datengestützte Lernangebote, personalisierte Lernformate, differenziertes Feedback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4116506"/>
            <a:ext cx="5073370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Angebote zur Partizpation, Auswahlmöglichkeiten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2726" y="5206165"/>
            <a:ext cx="3667919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Gemeinschaftserleben,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Kollaboration im Unterricht,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z.B. in Makerspaces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7688" y="2881779"/>
            <a:ext cx="2118678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Befragung und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echtes Interesse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07212" y="2881779"/>
            <a:ext cx="2821305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Maßnahmen aus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Befragungen ableiten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90844" y="4333389"/>
            <a:ext cx="3374073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Ansprechbarkeit schaffen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67761" y="5550969"/>
            <a:ext cx="4620239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Marker wie Absentismus, Krankenstand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ernst nehmen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55965" y="7410249"/>
            <a:ext cx="3871119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Konzepte gegen Mobbing und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(digitalen) Stress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28959" y="8229560"/>
            <a:ext cx="3933031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Wohlbefinden als Fokusthema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89317" y="9156449"/>
            <a:ext cx="12709366" cy="63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9"/>
              </a:lnSpc>
            </a:pPr>
            <a:r>
              <a:rPr lang="en-US" sz="3649">
                <a:solidFill>
                  <a:srgbClr val="AC4B42"/>
                </a:solidFill>
                <a:latin typeface="Caveat"/>
                <a:ea typeface="Caveat"/>
                <a:cs typeface="Caveat"/>
                <a:sym typeface="Caveat"/>
              </a:rPr>
              <a:t>Ankommenssituation, Wertschätzen von Mehrsprachigkeit und kultureller Vielfalt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85794"/>
            <a:ext cx="1897422" cy="1096434"/>
          </a:xfrm>
          <a:custGeom>
            <a:avLst/>
            <a:gdLst/>
            <a:ahLst/>
            <a:cxnLst/>
            <a:rect l="l" t="t" r="r" b="b"/>
            <a:pathLst>
              <a:path w="1897422" h="1096434">
                <a:moveTo>
                  <a:pt x="0" y="0"/>
                </a:moveTo>
                <a:lnTo>
                  <a:pt x="1897421" y="0"/>
                </a:lnTo>
                <a:lnTo>
                  <a:pt x="1897421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6701348" cy="195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 </a:t>
            </a:r>
          </a:p>
          <a:p>
            <a:pPr algn="l">
              <a:lnSpc>
                <a:spcPts val="7040"/>
              </a:lnSpc>
            </a:pPr>
            <a:r>
              <a:rPr lang="en-US" sz="64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Studie “Unterricht und Wohlbefinden”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4655" y="2586413"/>
            <a:ext cx="16426375" cy="515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endParaRPr/>
          </a:p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36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Am stärksten beeinflusst emotionale Unterstützung durch Lehrkräfte das schulische Wohlbefinden: </a:t>
            </a: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369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369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059"/>
              </a:lnSpc>
            </a:pPr>
            <a:r>
              <a:rPr lang="en-US" sz="36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Hohe Unterstützung steigert es deutlich, </a:t>
            </a:r>
          </a:p>
          <a:p>
            <a:pPr algn="just">
              <a:lnSpc>
                <a:spcPts val="4059"/>
              </a:lnSpc>
            </a:pPr>
            <a:endParaRPr lang="en-US" sz="369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059"/>
              </a:lnSpc>
            </a:pPr>
            <a:r>
              <a:rPr lang="en-US" sz="369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fehlende Unterstützung führt häufiger zu Sorgen und Problemen.</a:t>
            </a:r>
          </a:p>
          <a:p>
            <a:pPr algn="just">
              <a:lnSpc>
                <a:spcPts val="4059"/>
              </a:lnSpc>
            </a:pPr>
            <a:endParaRPr lang="en-US" sz="369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369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403156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Psychologische Sicherheit</a:t>
            </a:r>
          </a:p>
        </p:txBody>
      </p:sp>
      <p:sp>
        <p:nvSpPr>
          <p:cNvPr id="4" name="Freeform 4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845311"/>
            <a:ext cx="18288000" cy="483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0"/>
              </a:lnSpc>
              <a:spcBef>
                <a:spcPct val="0"/>
              </a:spcBef>
            </a:pPr>
            <a:r>
              <a:rPr lang="en-US" sz="6900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„Psychologische Sicherheit ist </a:t>
            </a:r>
          </a:p>
          <a:p>
            <a:pPr algn="ctr">
              <a:lnSpc>
                <a:spcPts val="7590"/>
              </a:lnSpc>
              <a:spcBef>
                <a:spcPct val="0"/>
              </a:spcBef>
            </a:pPr>
            <a:r>
              <a:rPr lang="en-US" sz="6900" b="1">
                <a:solidFill>
                  <a:srgbClr val="000000"/>
                </a:solidFill>
                <a:latin typeface="Caveat Bold"/>
                <a:ea typeface="Caveat Bold"/>
                <a:cs typeface="Caveat Bold"/>
                <a:sym typeface="Caveat Bold"/>
              </a:rPr>
              <a:t>die gemeinsame Überzeugung aller Mitglieder eines Teams, dass es (innerhalb des Teams) sicher ist, zwischenmenschliche Risiken einzugehen.“ </a:t>
            </a:r>
          </a:p>
          <a:p>
            <a:pPr algn="ctr">
              <a:lnSpc>
                <a:spcPts val="7590"/>
              </a:lnSpc>
              <a:spcBef>
                <a:spcPct val="0"/>
              </a:spcBef>
            </a:pPr>
            <a:r>
              <a:rPr lang="en-US" sz="6900" b="1">
                <a:solidFill>
                  <a:srgbClr val="AC4B42"/>
                </a:solidFill>
                <a:latin typeface="Caveat Bold"/>
                <a:ea typeface="Caveat Bold"/>
                <a:cs typeface="Caveat Bold"/>
                <a:sym typeface="Caveat Bold"/>
              </a:rPr>
              <a:t>Amy Edmondson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557" y="5205772"/>
            <a:ext cx="7539345" cy="4356646"/>
          </a:xfrm>
          <a:custGeom>
            <a:avLst/>
            <a:gdLst/>
            <a:ahLst/>
            <a:cxnLst/>
            <a:rect l="l" t="t" r="r" b="b"/>
            <a:pathLst>
              <a:path w="7539345" h="4356646">
                <a:moveTo>
                  <a:pt x="0" y="0"/>
                </a:moveTo>
                <a:lnTo>
                  <a:pt x="7539345" y="0"/>
                </a:lnTo>
                <a:lnTo>
                  <a:pt x="7539345" y="4356646"/>
                </a:lnTo>
                <a:lnTo>
                  <a:pt x="0" y="4356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853421" y="7239148"/>
            <a:ext cx="2019152" cy="2019152"/>
          </a:xfrm>
          <a:custGeom>
            <a:avLst/>
            <a:gdLst/>
            <a:ahLst/>
            <a:cxnLst/>
            <a:rect l="l" t="t" r="r" b="b"/>
            <a:pathLst>
              <a:path w="2019152" h="2019152">
                <a:moveTo>
                  <a:pt x="0" y="0"/>
                </a:moveTo>
                <a:lnTo>
                  <a:pt x="2019152" y="0"/>
                </a:lnTo>
                <a:lnTo>
                  <a:pt x="2019152" y="2019152"/>
                </a:lnTo>
                <a:lnTo>
                  <a:pt x="0" y="2019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966677" y="-117598"/>
            <a:ext cx="6271150" cy="53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3"/>
              </a:lnSpc>
            </a:pPr>
            <a:endParaRPr/>
          </a:p>
          <a:p>
            <a:pPr algn="l">
              <a:lnSpc>
                <a:spcPts val="4193"/>
              </a:lnSpc>
            </a:pPr>
            <a:endParaRPr/>
          </a:p>
          <a:p>
            <a:pPr algn="l">
              <a:lnSpc>
                <a:spcPts val="4193"/>
              </a:lnSpc>
            </a:pPr>
            <a:r>
              <a:rPr lang="en-US" sz="3225">
                <a:solidFill>
                  <a:srgbClr val="292929"/>
                </a:solidFill>
                <a:latin typeface="Aileron"/>
                <a:ea typeface="Aileron"/>
                <a:cs typeface="Aileron"/>
                <a:sym typeface="Aileron"/>
              </a:rPr>
              <a:t>Impulse aus Kanada (Alberta), Dänemark &amp; </a:t>
            </a:r>
          </a:p>
          <a:p>
            <a:pPr algn="l">
              <a:lnSpc>
                <a:spcPts val="4193"/>
              </a:lnSpc>
            </a:pPr>
            <a:endParaRPr lang="en-US" sz="3225">
              <a:solidFill>
                <a:srgbClr val="292929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4193"/>
              </a:lnSpc>
            </a:pPr>
            <a:r>
              <a:rPr lang="en-US" sz="3225">
                <a:solidFill>
                  <a:srgbClr val="292929"/>
                </a:solidFill>
                <a:latin typeface="Aileron"/>
                <a:ea typeface="Aileron"/>
                <a:cs typeface="Aileron"/>
                <a:sym typeface="Aileron"/>
              </a:rPr>
              <a:t>Theorie nach Hascher und Karagiannakis</a:t>
            </a:r>
          </a:p>
          <a:p>
            <a:pPr algn="l">
              <a:lnSpc>
                <a:spcPts val="4193"/>
              </a:lnSpc>
            </a:pPr>
            <a:endParaRPr lang="en-US" sz="3225">
              <a:solidFill>
                <a:srgbClr val="292929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4193"/>
              </a:lnSpc>
            </a:pPr>
            <a:r>
              <a:rPr lang="en-US" sz="3225">
                <a:solidFill>
                  <a:srgbClr val="292929"/>
                </a:solidFill>
                <a:latin typeface="Aileron"/>
                <a:ea typeface="Aileron"/>
                <a:cs typeface="Aileron"/>
                <a:sym typeface="Aileron"/>
              </a:rPr>
              <a:t>Praktische Ableitungen</a:t>
            </a:r>
          </a:p>
          <a:p>
            <a:pPr algn="l">
              <a:lnSpc>
                <a:spcPts val="2763"/>
              </a:lnSpc>
            </a:pPr>
            <a:endParaRPr lang="en-US" sz="3225">
              <a:solidFill>
                <a:srgbClr val="292929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2763"/>
              </a:lnSpc>
            </a:pPr>
            <a:endParaRPr lang="en-US" sz="3225">
              <a:solidFill>
                <a:srgbClr val="292929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095375"/>
            <a:ext cx="5819088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Agenda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3191306" y="1708055"/>
            <a:ext cx="10922596" cy="7550245"/>
          </a:xfrm>
          <a:custGeom>
            <a:avLst/>
            <a:gdLst/>
            <a:ahLst/>
            <a:cxnLst/>
            <a:rect l="l" t="t" r="r" b="b"/>
            <a:pathLst>
              <a:path w="10922596" h="7550245">
                <a:moveTo>
                  <a:pt x="0" y="0"/>
                </a:moveTo>
                <a:lnTo>
                  <a:pt x="10922596" y="0"/>
                </a:lnTo>
                <a:lnTo>
                  <a:pt x="10922596" y="7550245"/>
                </a:lnTo>
                <a:lnTo>
                  <a:pt x="0" y="7550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24805"/>
            <a:ext cx="1403156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Psychologische Sicherheit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91306" y="9220200"/>
            <a:ext cx="10922596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www.steffensommerlad.de/post/psychologische-sicherheit"/>
              </a:rPr>
              <a:t>https://www.steffensommerlad.de/post/psychologische-sicherheit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820257"/>
            <a:ext cx="1491674" cy="861971"/>
          </a:xfrm>
          <a:custGeom>
            <a:avLst/>
            <a:gdLst/>
            <a:ahLst/>
            <a:cxnLst/>
            <a:rect l="l" t="t" r="r" b="b"/>
            <a:pathLst>
              <a:path w="1491674" h="861971">
                <a:moveTo>
                  <a:pt x="0" y="0"/>
                </a:moveTo>
                <a:lnTo>
                  <a:pt x="1491674" y="0"/>
                </a:lnTo>
                <a:lnTo>
                  <a:pt x="1491674" y="861971"/>
                </a:lnTo>
                <a:lnTo>
                  <a:pt x="0" y="861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2484428" y="1599270"/>
            <a:ext cx="10972800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775819" y="2554648"/>
            <a:ext cx="15136322" cy="595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Bedeutung:</a:t>
            </a:r>
          </a:p>
          <a:p>
            <a:pPr algn="l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„Ein Klima, in dem Menschen sich sicher fühlen, zwischenmenschliche Risiken einzugehen.“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In Teams oder Klassen bedeutet das:</a:t>
            </a:r>
          </a:p>
          <a:p>
            <a:pPr algn="l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77261" lvl="1" indent="-388631" algn="l">
              <a:lnSpc>
                <a:spcPts val="396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Man darf Fehler machen.</a:t>
            </a:r>
          </a:p>
          <a:p>
            <a:pPr marL="777261" lvl="1" indent="-388631" algn="l">
              <a:lnSpc>
                <a:spcPts val="396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Man darf Fragen stellen.</a:t>
            </a:r>
          </a:p>
          <a:p>
            <a:pPr marL="777261" lvl="1" indent="-388631" algn="l">
              <a:lnSpc>
                <a:spcPts val="396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Man darf anderer Meinung sein – ohne Angst vor Bloßstellung oder Bestrafung.</a:t>
            </a:r>
          </a:p>
        </p:txBody>
      </p:sp>
      <p:sp>
        <p:nvSpPr>
          <p:cNvPr id="4" name="Freeform 4"/>
          <p:cNvSpPr/>
          <p:nvPr/>
        </p:nvSpPr>
        <p:spPr>
          <a:xfrm>
            <a:off x="14754961" y="458130"/>
            <a:ext cx="1700286" cy="1704547"/>
          </a:xfrm>
          <a:custGeom>
            <a:avLst/>
            <a:gdLst/>
            <a:ahLst/>
            <a:cxnLst/>
            <a:rect l="l" t="t" r="r" b="b"/>
            <a:pathLst>
              <a:path w="1700286" h="1704547">
                <a:moveTo>
                  <a:pt x="0" y="0"/>
                </a:moveTo>
                <a:lnTo>
                  <a:pt x="1700286" y="0"/>
                </a:lnTo>
                <a:lnTo>
                  <a:pt x="1700286" y="1704547"/>
                </a:lnTo>
                <a:lnTo>
                  <a:pt x="0" y="1704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24805"/>
            <a:ext cx="1403156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Psychologische Sicherheit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575839" y="2611562"/>
            <a:ext cx="15136322" cy="644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Ist unsere Schule ein Ort der Sicherheit?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Ist meine Klasse/mein Kurs ein Ort, der Wohlfühlen fördert?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Was brauchen meine Lernenden, um sich wohlzufühlen?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Wo bildet sich sprachliche Vielfalt ab?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Wie gehen wir mit kultureller Vielfalt um?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Wie gut halten wir Unterschiede aus?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Trauen sich alle zu sprechen?</a:t>
            </a:r>
          </a:p>
        </p:txBody>
      </p:sp>
      <p:sp>
        <p:nvSpPr>
          <p:cNvPr id="4" name="Freeform 4"/>
          <p:cNvSpPr/>
          <p:nvPr/>
        </p:nvSpPr>
        <p:spPr>
          <a:xfrm>
            <a:off x="14754961" y="458130"/>
            <a:ext cx="1700286" cy="1704547"/>
          </a:xfrm>
          <a:custGeom>
            <a:avLst/>
            <a:gdLst/>
            <a:ahLst/>
            <a:cxnLst/>
            <a:rect l="l" t="t" r="r" b="b"/>
            <a:pathLst>
              <a:path w="1700286" h="1704547">
                <a:moveTo>
                  <a:pt x="0" y="0"/>
                </a:moveTo>
                <a:lnTo>
                  <a:pt x="1700286" y="0"/>
                </a:lnTo>
                <a:lnTo>
                  <a:pt x="1700286" y="1704547"/>
                </a:lnTo>
                <a:lnTo>
                  <a:pt x="0" y="1704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05755"/>
            <a:ext cx="14031567" cy="784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Psychologische Sicherheit in der Schule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8" name="Freeform 8"/>
          <p:cNvSpPr/>
          <p:nvPr/>
        </p:nvSpPr>
        <p:spPr>
          <a:xfrm>
            <a:off x="14050691" y="7535899"/>
            <a:ext cx="2019152" cy="2019152"/>
          </a:xfrm>
          <a:custGeom>
            <a:avLst/>
            <a:gdLst/>
            <a:ahLst/>
            <a:cxnLst/>
            <a:rect l="l" t="t" r="r" b="b"/>
            <a:pathLst>
              <a:path w="2019152" h="2019152">
                <a:moveTo>
                  <a:pt x="0" y="0"/>
                </a:moveTo>
                <a:lnTo>
                  <a:pt x="2019152" y="0"/>
                </a:lnTo>
                <a:lnTo>
                  <a:pt x="2019152" y="2019151"/>
                </a:lnTo>
                <a:lnTo>
                  <a:pt x="0" y="20191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575839" y="2611562"/>
            <a:ext cx="15136322" cy="743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Anerkennung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Sprachlob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Rituale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Kulturelle Achtsamkeit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Machtsensible Haltung als Lehrkraft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Fragehaltung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292929"/>
                </a:solidFill>
                <a:latin typeface="Canva Sans"/>
                <a:ea typeface="Canva Sans"/>
                <a:cs typeface="Canva Sans"/>
                <a:sym typeface="Canva Sans"/>
              </a:rPr>
              <a:t>....</a:t>
            </a: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</a:pPr>
            <a:endParaRPr lang="en-US" sz="3600">
              <a:solidFill>
                <a:srgbClr val="292929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3591735" y="1028700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505755"/>
            <a:ext cx="14031567" cy="154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Mikro-Interventionen auf der Handlungsebene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-2195396">
            <a:off x="420943" y="8208125"/>
            <a:ext cx="2080903" cy="2100351"/>
          </a:xfrm>
          <a:custGeom>
            <a:avLst/>
            <a:gdLst/>
            <a:ahLst/>
            <a:cxnLst/>
            <a:rect l="l" t="t" r="r" b="b"/>
            <a:pathLst>
              <a:path w="2080903" h="2100351">
                <a:moveTo>
                  <a:pt x="0" y="0"/>
                </a:moveTo>
                <a:lnTo>
                  <a:pt x="2080903" y="0"/>
                </a:lnTo>
                <a:lnTo>
                  <a:pt x="2080903" y="2100350"/>
                </a:lnTo>
                <a:lnTo>
                  <a:pt x="0" y="210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1085850"/>
            <a:ext cx="16359833" cy="10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Welche Kinder haben Stress?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53057" y="8566744"/>
            <a:ext cx="11311120" cy="102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3"/>
              </a:lnSpc>
            </a:pPr>
            <a:r>
              <a:rPr lang="en-US" sz="142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Quelle: https://www.bundesaerztekammer.de/aerzte/versorgung/praevention/kindesmisshandlung/</a:t>
            </a:r>
          </a:p>
          <a:p>
            <a:pPr algn="ctr">
              <a:lnSpc>
                <a:spcPts val="1853"/>
              </a:lnSpc>
            </a:pPr>
            <a:r>
              <a:rPr lang="en-US" sz="1425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https://deutsches-schulportal.de/unterricht/umfrage-deutsches-schulbarometer/?utm_source=+CleverReach+GmbH+%26+Co.+KG&amp;utm_medium=email&amp;utm_campaign=Newsletter+KW+44%2F2021&amp;utm_content=Mailing_13116290 </a:t>
            </a:r>
          </a:p>
          <a:p>
            <a:pPr algn="ctr">
              <a:lnSpc>
                <a:spcPts val="2763"/>
              </a:lnSpc>
              <a:spcBef>
                <a:spcPct val="0"/>
              </a:spcBef>
            </a:pPr>
            <a:endParaRPr lang="en-US" sz="1425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28705" y="2667000"/>
            <a:ext cx="14159823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„In Deutschland wachsen etwa 5 % aller Kinder in Familien auf, die nach den Kriterien der Mannheimer Risikokinder-Studie als „Hochrisikofamilien“ für Vernachlässigung zu bezeichnen sind.“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endParaRPr lang="en-US" sz="3000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3900"/>
              </a:lnSpc>
              <a:spcBef>
                <a:spcPct val="0"/>
              </a:spcBef>
            </a:pPr>
            <a:endParaRPr lang="en-US" sz="3000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90786" y="5115677"/>
            <a:ext cx="1445037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Dunkelziffer weit höher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 – 5 Kinder pro Klasse in der Regel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nach Corona deutlich erhöht (Deutsches Schulbarometer- Umfrage Lehrkräfte)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-2195396">
            <a:off x="420943" y="8208125"/>
            <a:ext cx="2080903" cy="2100351"/>
          </a:xfrm>
          <a:custGeom>
            <a:avLst/>
            <a:gdLst/>
            <a:ahLst/>
            <a:cxnLst/>
            <a:rect l="l" t="t" r="r" b="b"/>
            <a:pathLst>
              <a:path w="2080903" h="2100351">
                <a:moveTo>
                  <a:pt x="0" y="0"/>
                </a:moveTo>
                <a:lnTo>
                  <a:pt x="2080903" y="0"/>
                </a:lnTo>
                <a:lnTo>
                  <a:pt x="2080903" y="2100350"/>
                </a:lnTo>
                <a:lnTo>
                  <a:pt x="0" y="210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2311414" y="2344928"/>
            <a:ext cx="2885360" cy="6789083"/>
          </a:xfrm>
          <a:custGeom>
            <a:avLst/>
            <a:gdLst/>
            <a:ahLst/>
            <a:cxnLst/>
            <a:rect l="l" t="t" r="r" b="b"/>
            <a:pathLst>
              <a:path w="2885360" h="6789083">
                <a:moveTo>
                  <a:pt x="0" y="0"/>
                </a:moveTo>
                <a:lnTo>
                  <a:pt x="2885360" y="0"/>
                </a:lnTo>
                <a:lnTo>
                  <a:pt x="2885360" y="6789083"/>
                </a:lnTo>
                <a:lnTo>
                  <a:pt x="0" y="678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1085850"/>
            <a:ext cx="16359833" cy="10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Stress im Kindesalter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22789" y="2146048"/>
            <a:ext cx="7902725" cy="742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toxisch: </a:t>
            </a:r>
          </a:p>
          <a:p>
            <a:pPr algn="l">
              <a:lnSpc>
                <a:spcPts val="3900"/>
              </a:lnSpc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längere Stressphasen ohne schützende Beziehungen</a:t>
            </a:r>
          </a:p>
          <a:p>
            <a:pPr algn="just">
              <a:lnSpc>
                <a:spcPts val="3900"/>
              </a:lnSpc>
            </a:pPr>
            <a:endParaRPr lang="en-US" sz="3000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just">
              <a:lnSpc>
                <a:spcPts val="3900"/>
              </a:lnSpc>
            </a:pPr>
            <a:endParaRPr lang="en-US" sz="3000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just">
              <a:lnSpc>
                <a:spcPts val="3900"/>
              </a:lnSpc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tolerierbar: </a:t>
            </a:r>
          </a:p>
          <a:p>
            <a:pPr algn="l">
              <a:lnSpc>
                <a:spcPts val="3900"/>
              </a:lnSpc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zeitweiser Stress, der durch Beziehungen abgefangen wird</a:t>
            </a:r>
          </a:p>
          <a:p>
            <a:pPr algn="just">
              <a:lnSpc>
                <a:spcPts val="3900"/>
              </a:lnSpc>
            </a:pPr>
            <a:endParaRPr lang="en-US" sz="3000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just">
              <a:lnSpc>
                <a:spcPts val="3900"/>
              </a:lnSpc>
            </a:pPr>
            <a:endParaRPr lang="en-US" sz="3000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just">
              <a:lnSpc>
                <a:spcPts val="3900"/>
              </a:lnSpc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positiv: </a:t>
            </a:r>
          </a:p>
          <a:p>
            <a:pPr algn="l">
              <a:lnSpc>
                <a:spcPts val="3900"/>
              </a:lnSpc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kurze, tägliche Herausforderungen, die mit zugewandten Bezugspersonen gemeistert werden</a:t>
            </a:r>
          </a:p>
          <a:p>
            <a:pPr algn="just">
              <a:lnSpc>
                <a:spcPts val="39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bildet Resilienz!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7408721"/>
            <a:ext cx="3934392" cy="2273507"/>
          </a:xfrm>
          <a:custGeom>
            <a:avLst/>
            <a:gdLst/>
            <a:ahLst/>
            <a:cxnLst/>
            <a:rect l="l" t="t" r="r" b="b"/>
            <a:pathLst>
              <a:path w="3934392" h="2273507">
                <a:moveTo>
                  <a:pt x="0" y="0"/>
                </a:moveTo>
                <a:lnTo>
                  <a:pt x="3934391" y="0"/>
                </a:lnTo>
                <a:lnTo>
                  <a:pt x="3934391" y="2273507"/>
                </a:lnTo>
                <a:lnTo>
                  <a:pt x="0" y="227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972439" y="2353769"/>
            <a:ext cx="8343121" cy="5579462"/>
          </a:xfrm>
          <a:custGeom>
            <a:avLst/>
            <a:gdLst/>
            <a:ahLst/>
            <a:cxnLst/>
            <a:rect l="l" t="t" r="r" b="b"/>
            <a:pathLst>
              <a:path w="8343121" h="5579462">
                <a:moveTo>
                  <a:pt x="0" y="0"/>
                </a:moveTo>
                <a:lnTo>
                  <a:pt x="8343122" y="0"/>
                </a:lnTo>
                <a:lnTo>
                  <a:pt x="8343122" y="5579462"/>
                </a:lnTo>
                <a:lnTo>
                  <a:pt x="0" y="557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4972439" y="7933231"/>
            <a:ext cx="2532318" cy="506464"/>
          </a:xfrm>
          <a:custGeom>
            <a:avLst/>
            <a:gdLst/>
            <a:ahLst/>
            <a:cxnLst/>
            <a:rect l="l" t="t" r="r" b="b"/>
            <a:pathLst>
              <a:path w="2532318" h="506464">
                <a:moveTo>
                  <a:pt x="0" y="0"/>
                </a:moveTo>
                <a:lnTo>
                  <a:pt x="2532318" y="0"/>
                </a:lnTo>
                <a:lnTo>
                  <a:pt x="2532318" y="506464"/>
                </a:lnTo>
                <a:lnTo>
                  <a:pt x="0" y="50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7408721"/>
            <a:ext cx="3934392" cy="2273507"/>
          </a:xfrm>
          <a:custGeom>
            <a:avLst/>
            <a:gdLst/>
            <a:ahLst/>
            <a:cxnLst/>
            <a:rect l="l" t="t" r="r" b="b"/>
            <a:pathLst>
              <a:path w="3934392" h="2273507">
                <a:moveTo>
                  <a:pt x="0" y="0"/>
                </a:moveTo>
                <a:lnTo>
                  <a:pt x="3934391" y="0"/>
                </a:lnTo>
                <a:lnTo>
                  <a:pt x="3934391" y="2273507"/>
                </a:lnTo>
                <a:lnTo>
                  <a:pt x="0" y="227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Einführung Marte Meo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33650"/>
            <a:ext cx="16666527" cy="285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•die Fähigkeit, selbstständig zu arbeiten</a:t>
            </a:r>
          </a:p>
          <a:p>
            <a:pPr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•kooperative Fähigkeiten</a:t>
            </a:r>
          </a:p>
          <a:p>
            <a:pPr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•die Fähigkeit, der Leitung zu folgen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7408721"/>
            <a:ext cx="3934392" cy="2273507"/>
          </a:xfrm>
          <a:custGeom>
            <a:avLst/>
            <a:gdLst/>
            <a:ahLst/>
            <a:cxnLst/>
            <a:rect l="l" t="t" r="r" b="b"/>
            <a:pathLst>
              <a:path w="3934392" h="2273507">
                <a:moveTo>
                  <a:pt x="0" y="0"/>
                </a:moveTo>
                <a:lnTo>
                  <a:pt x="3934391" y="0"/>
                </a:lnTo>
                <a:lnTo>
                  <a:pt x="3934391" y="2273507"/>
                </a:lnTo>
                <a:lnTo>
                  <a:pt x="0" y="227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Einführung Marte Meo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33650"/>
            <a:ext cx="16413162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0"/>
              </a:lnSpc>
              <a:spcBef>
                <a:spcPct val="0"/>
              </a:spcBef>
            </a:pPr>
            <a:r>
              <a:rPr lang="en-US" sz="68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Wann lernt das Kind diese Fähigkeiten?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749165"/>
            <a:ext cx="16230600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... die Entwicklung beginnt als Baby</a:t>
            </a:r>
          </a:p>
          <a:p>
            <a:pPr algn="ctr">
              <a:lnSpc>
                <a:spcPts val="825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und kann von Erwachsenen gefördert werden!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7408721"/>
            <a:ext cx="3934392" cy="2273507"/>
          </a:xfrm>
          <a:custGeom>
            <a:avLst/>
            <a:gdLst/>
            <a:ahLst/>
            <a:cxnLst/>
            <a:rect l="l" t="t" r="r" b="b"/>
            <a:pathLst>
              <a:path w="3934392" h="2273507">
                <a:moveTo>
                  <a:pt x="0" y="0"/>
                </a:moveTo>
                <a:lnTo>
                  <a:pt x="3934391" y="0"/>
                </a:lnTo>
                <a:lnTo>
                  <a:pt x="3934391" y="2273507"/>
                </a:lnTo>
                <a:lnTo>
                  <a:pt x="0" y="227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479443" y="2286795"/>
            <a:ext cx="9882141" cy="6432780"/>
          </a:xfrm>
          <a:custGeom>
            <a:avLst/>
            <a:gdLst/>
            <a:ahLst/>
            <a:cxnLst/>
            <a:rect l="l" t="t" r="r" b="b"/>
            <a:pathLst>
              <a:path w="9882141" h="6432780">
                <a:moveTo>
                  <a:pt x="0" y="0"/>
                </a:moveTo>
                <a:lnTo>
                  <a:pt x="9882140" y="0"/>
                </a:lnTo>
                <a:lnTo>
                  <a:pt x="9882140" y="6432780"/>
                </a:lnTo>
                <a:lnTo>
                  <a:pt x="0" y="643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0" t="-3260" r="-2894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16882" y="8677910"/>
            <a:ext cx="1100726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Autonomie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195010" y="2920649"/>
            <a:ext cx="1100726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Eingebundenheit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19284" y="2920649"/>
            <a:ext cx="4054316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Kompetenzerleben</a:t>
            </a:r>
            <a:endParaRPr lang="en-US" sz="33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TextBox 9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7408721"/>
            <a:ext cx="3934392" cy="2273507"/>
          </a:xfrm>
          <a:custGeom>
            <a:avLst/>
            <a:gdLst/>
            <a:ahLst/>
            <a:cxnLst/>
            <a:rect l="l" t="t" r="r" b="b"/>
            <a:pathLst>
              <a:path w="3934392" h="2273507">
                <a:moveTo>
                  <a:pt x="0" y="0"/>
                </a:moveTo>
                <a:lnTo>
                  <a:pt x="3934391" y="0"/>
                </a:lnTo>
                <a:lnTo>
                  <a:pt x="3934391" y="2273507"/>
                </a:lnTo>
                <a:lnTo>
                  <a:pt x="0" y="227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046035" y="2477893"/>
            <a:ext cx="4097965" cy="6199040"/>
          </a:xfrm>
          <a:custGeom>
            <a:avLst/>
            <a:gdLst/>
            <a:ahLst/>
            <a:cxnLst/>
            <a:rect l="l" t="t" r="r" b="b"/>
            <a:pathLst>
              <a:path w="4097965" h="6199040">
                <a:moveTo>
                  <a:pt x="0" y="0"/>
                </a:moveTo>
                <a:lnTo>
                  <a:pt x="4097965" y="0"/>
                </a:lnTo>
                <a:lnTo>
                  <a:pt x="4097965" y="6199040"/>
                </a:lnTo>
                <a:lnTo>
                  <a:pt x="0" y="6199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9648611" y="2477893"/>
            <a:ext cx="7502419" cy="6067581"/>
          </a:xfrm>
          <a:custGeom>
            <a:avLst/>
            <a:gdLst/>
            <a:ahLst/>
            <a:cxnLst/>
            <a:rect l="l" t="t" r="r" b="b"/>
            <a:pathLst>
              <a:path w="7502419" h="6067581">
                <a:moveTo>
                  <a:pt x="0" y="0"/>
                </a:moveTo>
                <a:lnTo>
                  <a:pt x="7502419" y="0"/>
                </a:lnTo>
                <a:lnTo>
                  <a:pt x="7502419" y="6067581"/>
                </a:lnTo>
                <a:lnTo>
                  <a:pt x="0" y="6067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Einführung Marte Meo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7408721"/>
            <a:ext cx="3934392" cy="2273507"/>
          </a:xfrm>
          <a:custGeom>
            <a:avLst/>
            <a:gdLst/>
            <a:ahLst/>
            <a:cxnLst/>
            <a:rect l="l" t="t" r="r" b="b"/>
            <a:pathLst>
              <a:path w="3934392" h="2273507">
                <a:moveTo>
                  <a:pt x="0" y="0"/>
                </a:moveTo>
                <a:lnTo>
                  <a:pt x="3934391" y="0"/>
                </a:lnTo>
                <a:lnTo>
                  <a:pt x="3934391" y="2273507"/>
                </a:lnTo>
                <a:lnTo>
                  <a:pt x="0" y="22735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502612" y="2084734"/>
            <a:ext cx="8391996" cy="7049276"/>
          </a:xfrm>
          <a:custGeom>
            <a:avLst/>
            <a:gdLst/>
            <a:ahLst/>
            <a:cxnLst/>
            <a:rect l="l" t="t" r="r" b="b"/>
            <a:pathLst>
              <a:path w="8391996" h="7049276">
                <a:moveTo>
                  <a:pt x="0" y="0"/>
                </a:moveTo>
                <a:lnTo>
                  <a:pt x="8391996" y="0"/>
                </a:lnTo>
                <a:lnTo>
                  <a:pt x="8391996" y="7049277"/>
                </a:lnTo>
                <a:lnTo>
                  <a:pt x="0" y="7049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343600"/>
            <a:ext cx="2316547" cy="1338628"/>
          </a:xfrm>
          <a:custGeom>
            <a:avLst/>
            <a:gdLst/>
            <a:ahLst/>
            <a:cxnLst/>
            <a:rect l="l" t="t" r="r" b="b"/>
            <a:pathLst>
              <a:path w="2316547" h="1338628">
                <a:moveTo>
                  <a:pt x="0" y="0"/>
                </a:moveTo>
                <a:lnTo>
                  <a:pt x="2316547" y="0"/>
                </a:lnTo>
                <a:lnTo>
                  <a:pt x="2316547" y="1338628"/>
                </a:lnTo>
                <a:lnTo>
                  <a:pt x="0" y="1338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023570" y="1776817"/>
            <a:ext cx="11698938" cy="7692052"/>
          </a:xfrm>
          <a:custGeom>
            <a:avLst/>
            <a:gdLst/>
            <a:ahLst/>
            <a:cxnLst/>
            <a:rect l="l" t="t" r="r" b="b"/>
            <a:pathLst>
              <a:path w="11698938" h="7692052">
                <a:moveTo>
                  <a:pt x="0" y="0"/>
                </a:moveTo>
                <a:lnTo>
                  <a:pt x="11698938" y="0"/>
                </a:lnTo>
                <a:lnTo>
                  <a:pt x="11698938" y="7692052"/>
                </a:lnTo>
                <a:lnTo>
                  <a:pt x="0" y="7692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07271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Erfahrung entscheidet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343600"/>
            <a:ext cx="2316547" cy="1338628"/>
          </a:xfrm>
          <a:custGeom>
            <a:avLst/>
            <a:gdLst/>
            <a:ahLst/>
            <a:cxnLst/>
            <a:rect l="l" t="t" r="r" b="b"/>
            <a:pathLst>
              <a:path w="2316547" h="1338628">
                <a:moveTo>
                  <a:pt x="0" y="0"/>
                </a:moveTo>
                <a:lnTo>
                  <a:pt x="2316547" y="0"/>
                </a:lnTo>
                <a:lnTo>
                  <a:pt x="2316547" y="1338628"/>
                </a:lnTo>
                <a:lnTo>
                  <a:pt x="0" y="1338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679329" y="2467381"/>
            <a:ext cx="5153228" cy="6666630"/>
          </a:xfrm>
          <a:custGeom>
            <a:avLst/>
            <a:gdLst/>
            <a:ahLst/>
            <a:cxnLst/>
            <a:rect l="l" t="t" r="r" b="b"/>
            <a:pathLst>
              <a:path w="5153228" h="6666630">
                <a:moveTo>
                  <a:pt x="0" y="0"/>
                </a:moveTo>
                <a:lnTo>
                  <a:pt x="5153229" y="0"/>
                </a:lnTo>
                <a:lnTo>
                  <a:pt x="5153229" y="6666630"/>
                </a:lnTo>
                <a:lnTo>
                  <a:pt x="0" y="6666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07271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Erfahrung entscheidet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343600"/>
            <a:ext cx="2316547" cy="1338628"/>
          </a:xfrm>
          <a:custGeom>
            <a:avLst/>
            <a:gdLst/>
            <a:ahLst/>
            <a:cxnLst/>
            <a:rect l="l" t="t" r="r" b="b"/>
            <a:pathLst>
              <a:path w="2316547" h="1338628">
                <a:moveTo>
                  <a:pt x="0" y="0"/>
                </a:moveTo>
                <a:lnTo>
                  <a:pt x="2316547" y="0"/>
                </a:lnTo>
                <a:lnTo>
                  <a:pt x="2316547" y="1338628"/>
                </a:lnTo>
                <a:lnTo>
                  <a:pt x="0" y="1338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3952332" y="1833812"/>
            <a:ext cx="11646256" cy="7424488"/>
          </a:xfrm>
          <a:custGeom>
            <a:avLst/>
            <a:gdLst/>
            <a:ahLst/>
            <a:cxnLst/>
            <a:rect l="l" t="t" r="r" b="b"/>
            <a:pathLst>
              <a:path w="11646256" h="7424488">
                <a:moveTo>
                  <a:pt x="0" y="0"/>
                </a:moveTo>
                <a:lnTo>
                  <a:pt x="11646256" y="0"/>
                </a:lnTo>
                <a:lnTo>
                  <a:pt x="11646256" y="7424488"/>
                </a:lnTo>
                <a:lnTo>
                  <a:pt x="0" y="7424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07271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Erfahrung entscheidet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343600"/>
            <a:ext cx="2316547" cy="1338628"/>
          </a:xfrm>
          <a:custGeom>
            <a:avLst/>
            <a:gdLst/>
            <a:ahLst/>
            <a:cxnLst/>
            <a:rect l="l" t="t" r="r" b="b"/>
            <a:pathLst>
              <a:path w="2316547" h="1338628">
                <a:moveTo>
                  <a:pt x="0" y="0"/>
                </a:moveTo>
                <a:lnTo>
                  <a:pt x="2316547" y="0"/>
                </a:lnTo>
                <a:lnTo>
                  <a:pt x="2316547" y="1338628"/>
                </a:lnTo>
                <a:lnTo>
                  <a:pt x="0" y="1338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407271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Erfahrung entscheidet</a:t>
            </a:r>
          </a:p>
        </p:txBody>
      </p:sp>
      <p:sp>
        <p:nvSpPr>
          <p:cNvPr id="4" name="Freeform 4"/>
          <p:cNvSpPr/>
          <p:nvPr/>
        </p:nvSpPr>
        <p:spPr>
          <a:xfrm>
            <a:off x="2166074" y="1930773"/>
            <a:ext cx="14175089" cy="7327527"/>
          </a:xfrm>
          <a:custGeom>
            <a:avLst/>
            <a:gdLst/>
            <a:ahLst/>
            <a:cxnLst/>
            <a:rect l="l" t="t" r="r" b="b"/>
            <a:pathLst>
              <a:path w="14175089" h="7327527">
                <a:moveTo>
                  <a:pt x="0" y="0"/>
                </a:moveTo>
                <a:lnTo>
                  <a:pt x="14175090" y="0"/>
                </a:lnTo>
                <a:lnTo>
                  <a:pt x="14175090" y="7327527"/>
                </a:lnTo>
                <a:lnTo>
                  <a:pt x="0" y="732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39" r="-94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4644489" y="9358695"/>
            <a:ext cx="857948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Gehirne von 3jährigen im Vergleich, UCLA</a:t>
            </a:r>
          </a:p>
        </p:txBody>
      </p:sp>
      <p:sp>
        <p:nvSpPr>
          <p:cNvPr id="6" name="Freeform 6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884689"/>
            <a:ext cx="1380171" cy="797538"/>
          </a:xfrm>
          <a:custGeom>
            <a:avLst/>
            <a:gdLst/>
            <a:ahLst/>
            <a:cxnLst/>
            <a:rect l="l" t="t" r="r" b="b"/>
            <a:pathLst>
              <a:path w="1380171" h="797538">
                <a:moveTo>
                  <a:pt x="0" y="0"/>
                </a:moveTo>
                <a:lnTo>
                  <a:pt x="1380171" y="0"/>
                </a:lnTo>
                <a:lnTo>
                  <a:pt x="1380171" y="797539"/>
                </a:lnTo>
                <a:lnTo>
                  <a:pt x="0" y="79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589644" y="1740596"/>
            <a:ext cx="15108712" cy="7586947"/>
          </a:xfrm>
          <a:custGeom>
            <a:avLst/>
            <a:gdLst/>
            <a:ahLst/>
            <a:cxnLst/>
            <a:rect l="l" t="t" r="r" b="b"/>
            <a:pathLst>
              <a:path w="15108712" h="7586947">
                <a:moveTo>
                  <a:pt x="0" y="0"/>
                </a:moveTo>
                <a:lnTo>
                  <a:pt x="15108712" y="0"/>
                </a:lnTo>
                <a:lnTo>
                  <a:pt x="15108712" y="7586947"/>
                </a:lnTo>
                <a:lnTo>
                  <a:pt x="0" y="7586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818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16796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Lehrkräfte brauchen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884689"/>
            <a:ext cx="1380171" cy="797538"/>
          </a:xfrm>
          <a:custGeom>
            <a:avLst/>
            <a:gdLst/>
            <a:ahLst/>
            <a:cxnLst/>
            <a:rect l="l" t="t" r="r" b="b"/>
            <a:pathLst>
              <a:path w="1380171" h="797538">
                <a:moveTo>
                  <a:pt x="0" y="0"/>
                </a:moveTo>
                <a:lnTo>
                  <a:pt x="1380171" y="0"/>
                </a:lnTo>
                <a:lnTo>
                  <a:pt x="1380171" y="797539"/>
                </a:lnTo>
                <a:lnTo>
                  <a:pt x="0" y="79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778664" y="1599270"/>
            <a:ext cx="13255264" cy="7976278"/>
          </a:xfrm>
          <a:custGeom>
            <a:avLst/>
            <a:gdLst/>
            <a:ahLst/>
            <a:cxnLst/>
            <a:rect l="l" t="t" r="r" b="b"/>
            <a:pathLst>
              <a:path w="13255264" h="7976278">
                <a:moveTo>
                  <a:pt x="0" y="0"/>
                </a:moveTo>
                <a:lnTo>
                  <a:pt x="13255263" y="0"/>
                </a:lnTo>
                <a:lnTo>
                  <a:pt x="13255263" y="7976278"/>
                </a:lnTo>
                <a:lnTo>
                  <a:pt x="0" y="7976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16796" y="524805"/>
            <a:ext cx="1254411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Blickkontakt und...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884689"/>
            <a:ext cx="1380171" cy="797538"/>
          </a:xfrm>
          <a:custGeom>
            <a:avLst/>
            <a:gdLst/>
            <a:ahLst/>
            <a:cxnLst/>
            <a:rect l="l" t="t" r="r" b="b"/>
            <a:pathLst>
              <a:path w="1380171" h="797538">
                <a:moveTo>
                  <a:pt x="0" y="0"/>
                </a:moveTo>
                <a:lnTo>
                  <a:pt x="1380171" y="0"/>
                </a:lnTo>
                <a:lnTo>
                  <a:pt x="1380171" y="797539"/>
                </a:lnTo>
                <a:lnTo>
                  <a:pt x="0" y="79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2125294" y="1683475"/>
            <a:ext cx="13659358" cy="7892074"/>
          </a:xfrm>
          <a:custGeom>
            <a:avLst/>
            <a:gdLst/>
            <a:ahLst/>
            <a:cxnLst/>
            <a:rect l="l" t="t" r="r" b="b"/>
            <a:pathLst>
              <a:path w="13659358" h="7892074">
                <a:moveTo>
                  <a:pt x="0" y="0"/>
                </a:moveTo>
                <a:lnTo>
                  <a:pt x="13659358" y="0"/>
                </a:lnTo>
                <a:lnTo>
                  <a:pt x="13659358" y="7892073"/>
                </a:lnTo>
                <a:lnTo>
                  <a:pt x="0" y="7892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16796" y="524805"/>
            <a:ext cx="15699694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Schönes Gesicht, schöne Töne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884689"/>
            <a:ext cx="1380171" cy="797538"/>
          </a:xfrm>
          <a:custGeom>
            <a:avLst/>
            <a:gdLst/>
            <a:ahLst/>
            <a:cxnLst/>
            <a:rect l="l" t="t" r="r" b="b"/>
            <a:pathLst>
              <a:path w="1380171" h="797538">
                <a:moveTo>
                  <a:pt x="0" y="0"/>
                </a:moveTo>
                <a:lnTo>
                  <a:pt x="1380171" y="0"/>
                </a:lnTo>
                <a:lnTo>
                  <a:pt x="1380171" y="797539"/>
                </a:lnTo>
                <a:lnTo>
                  <a:pt x="0" y="79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79197" y="1697867"/>
            <a:ext cx="13599254" cy="7771002"/>
          </a:xfrm>
          <a:custGeom>
            <a:avLst/>
            <a:gdLst/>
            <a:ahLst/>
            <a:cxnLst/>
            <a:rect l="l" t="t" r="r" b="b"/>
            <a:pathLst>
              <a:path w="13599254" h="7771002">
                <a:moveTo>
                  <a:pt x="0" y="0"/>
                </a:moveTo>
                <a:lnTo>
                  <a:pt x="13599254" y="0"/>
                </a:lnTo>
                <a:lnTo>
                  <a:pt x="13599254" y="7771002"/>
                </a:lnTo>
                <a:lnTo>
                  <a:pt x="0" y="7771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16796" y="524805"/>
            <a:ext cx="15699694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Marte Meo mit Schüler:innen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85794"/>
            <a:ext cx="1897422" cy="1096434"/>
          </a:xfrm>
          <a:custGeom>
            <a:avLst/>
            <a:gdLst/>
            <a:ahLst/>
            <a:cxnLst/>
            <a:rect l="l" t="t" r="r" b="b"/>
            <a:pathLst>
              <a:path w="1897422" h="1096434">
                <a:moveTo>
                  <a:pt x="0" y="0"/>
                </a:moveTo>
                <a:lnTo>
                  <a:pt x="1897421" y="0"/>
                </a:lnTo>
                <a:lnTo>
                  <a:pt x="1897421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6701348" cy="195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 </a:t>
            </a:r>
          </a:p>
          <a:p>
            <a:pPr algn="l">
              <a:lnSpc>
                <a:spcPts val="7040"/>
              </a:lnSpc>
            </a:pPr>
            <a:r>
              <a:rPr lang="en-US" sz="64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Studie Unterricht und Wohlbefinden</a:t>
            </a:r>
          </a:p>
        </p:txBody>
      </p:sp>
      <p:sp>
        <p:nvSpPr>
          <p:cNvPr id="4" name="Freeform 4"/>
          <p:cNvSpPr/>
          <p:nvPr/>
        </p:nvSpPr>
        <p:spPr>
          <a:xfrm>
            <a:off x="3493371" y="3387938"/>
            <a:ext cx="11301259" cy="4873668"/>
          </a:xfrm>
          <a:custGeom>
            <a:avLst/>
            <a:gdLst/>
            <a:ahLst/>
            <a:cxnLst/>
            <a:rect l="l" t="t" r="r" b="b"/>
            <a:pathLst>
              <a:path w="11301259" h="4873668">
                <a:moveTo>
                  <a:pt x="0" y="0"/>
                </a:moveTo>
                <a:lnTo>
                  <a:pt x="11301258" y="0"/>
                </a:lnTo>
                <a:lnTo>
                  <a:pt x="11301258" y="4873668"/>
                </a:lnTo>
                <a:lnTo>
                  <a:pt x="0" y="487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33286" y="2653620"/>
            <a:ext cx="16455247" cy="4739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„Empathie ist keine angeborene Eigenschaft,</a:t>
            </a:r>
          </a:p>
          <a:p>
            <a:pPr algn="ctr">
              <a:lnSpc>
                <a:spcPts val="539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sondern eine Haltung, die trainiert werden kann – durch </a:t>
            </a:r>
          </a:p>
          <a:p>
            <a:pPr algn="ctr">
              <a:lnSpc>
                <a:spcPts val="5390"/>
              </a:lnSpc>
              <a:spcBef>
                <a:spcPct val="0"/>
              </a:spcBef>
            </a:pPr>
            <a:endParaRPr lang="en-US" sz="49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539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gezielte Übungen wie Perspektivenwechsel, Sprachsensibilisierung und </a:t>
            </a:r>
          </a:p>
          <a:p>
            <a:pPr algn="ctr">
              <a:lnSpc>
                <a:spcPts val="539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aktives Zuhören.</a:t>
            </a:r>
          </a:p>
        </p:txBody>
      </p:sp>
      <p:sp>
        <p:nvSpPr>
          <p:cNvPr id="5" name="Freeform 5"/>
          <p:cNvSpPr/>
          <p:nvPr/>
        </p:nvSpPr>
        <p:spPr>
          <a:xfrm>
            <a:off x="14944677" y="390118"/>
            <a:ext cx="2206352" cy="2206352"/>
          </a:xfrm>
          <a:custGeom>
            <a:avLst/>
            <a:gdLst/>
            <a:ahLst/>
            <a:cxnLst/>
            <a:rect l="l" t="t" r="r" b="b"/>
            <a:pathLst>
              <a:path w="2206352" h="2206352">
                <a:moveTo>
                  <a:pt x="0" y="0"/>
                </a:moveTo>
                <a:lnTo>
                  <a:pt x="2206353" y="0"/>
                </a:lnTo>
                <a:lnTo>
                  <a:pt x="2206353" y="2206352"/>
                </a:lnTo>
                <a:lnTo>
                  <a:pt x="0" y="2206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0" y="524805"/>
            <a:ext cx="1403156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Empathie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704" y="1066800"/>
            <a:ext cx="16430596" cy="743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„Eine Minute in deinen Schuhen“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Ziel: Perspektivenübernahme und emotionale Einfühlung fördern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Ablauf: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Teilnehmende erhalten eine kurze Alltagssituation aus dem Unterricht (z. B. „Ein Schüler weigert sich, laut vorzulesen.“).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Sie sollen sich eine Minute lang in die Situation des Schülers hineinversetzen: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Was könnte er fühlen?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Welche Gedanken, Sorgen, Bedürfnisse könnten dahinterstehen?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Danach teilen sie im Plenum, was ihnen aufgefallen ist.</a:t>
            </a:r>
          </a:p>
        </p:txBody>
      </p:sp>
      <p:sp>
        <p:nvSpPr>
          <p:cNvPr id="3" name="Freeform 3"/>
          <p:cNvSpPr/>
          <p:nvPr/>
        </p:nvSpPr>
        <p:spPr>
          <a:xfrm>
            <a:off x="15309489" y="7918954"/>
            <a:ext cx="2077481" cy="1881064"/>
          </a:xfrm>
          <a:custGeom>
            <a:avLst/>
            <a:gdLst/>
            <a:ahLst/>
            <a:cxnLst/>
            <a:rect l="l" t="t" r="r" b="b"/>
            <a:pathLst>
              <a:path w="2077481" h="1881064">
                <a:moveTo>
                  <a:pt x="0" y="0"/>
                </a:moveTo>
                <a:lnTo>
                  <a:pt x="2077481" y="0"/>
                </a:lnTo>
                <a:lnTo>
                  <a:pt x="2077481" y="1881064"/>
                </a:lnTo>
                <a:lnTo>
                  <a:pt x="0" y="1881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704" y="1066800"/>
            <a:ext cx="16430596" cy="941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„Sprachlos verstehen“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Ziel: Sensibilisierung für sprachliche Barrieren und nonverbale Empathie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Ablauf: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 Person erklärt eine einfache Aufgabe (z. B. ein Origami falten, Symbol malen) in einer Fantasiesprache oder mit erfundenen Lauten.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 anderen versuchen, zu folgen – ohne Übersetzung.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Nach 1–2 Minuten Austausch: Wie hat sich das angefühlt?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Auswertung: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„Wie ging es Ihnen, als Sie nichts verstanden haben?“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„Wie hätten Sie sich Unterstützung gewünscht?“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„Was bedeutet das für Schüler:innen?“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309489" y="7918954"/>
            <a:ext cx="2077481" cy="1881064"/>
          </a:xfrm>
          <a:custGeom>
            <a:avLst/>
            <a:gdLst/>
            <a:ahLst/>
            <a:cxnLst/>
            <a:rect l="l" t="t" r="r" b="b"/>
            <a:pathLst>
              <a:path w="2077481" h="1881064">
                <a:moveTo>
                  <a:pt x="0" y="0"/>
                </a:moveTo>
                <a:lnTo>
                  <a:pt x="2077481" y="0"/>
                </a:lnTo>
                <a:lnTo>
                  <a:pt x="2077481" y="1881064"/>
                </a:lnTo>
                <a:lnTo>
                  <a:pt x="0" y="1881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884689"/>
            <a:ext cx="1380171" cy="797538"/>
          </a:xfrm>
          <a:custGeom>
            <a:avLst/>
            <a:gdLst/>
            <a:ahLst/>
            <a:cxnLst/>
            <a:rect l="l" t="t" r="r" b="b"/>
            <a:pathLst>
              <a:path w="1380171" h="797538">
                <a:moveTo>
                  <a:pt x="0" y="0"/>
                </a:moveTo>
                <a:lnTo>
                  <a:pt x="1380171" y="0"/>
                </a:lnTo>
                <a:lnTo>
                  <a:pt x="1380171" y="797539"/>
                </a:lnTo>
                <a:lnTo>
                  <a:pt x="0" y="79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929" y="2117090"/>
            <a:ext cx="8550142" cy="75972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6796" y="524805"/>
            <a:ext cx="15699694" cy="2120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Mit Empathie zu Diversitätskompetenz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4361" y="2958317"/>
            <a:ext cx="462247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Empathie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als Haltung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56565" y="9030377"/>
            <a:ext cx="499681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Wellbeing als Grundlage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17244" y="4662170"/>
            <a:ext cx="7270756" cy="94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Diversitätskompetenz als Umsetzung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2188016" y="4399333"/>
            <a:ext cx="3756272" cy="4299024"/>
          </a:xfrm>
          <a:custGeom>
            <a:avLst/>
            <a:gdLst/>
            <a:ahLst/>
            <a:cxnLst/>
            <a:rect l="l" t="t" r="r" b="b"/>
            <a:pathLst>
              <a:path w="3756272" h="4299024">
                <a:moveTo>
                  <a:pt x="0" y="0"/>
                </a:moveTo>
                <a:lnTo>
                  <a:pt x="3756272" y="0"/>
                </a:lnTo>
                <a:lnTo>
                  <a:pt x="3756272" y="4299024"/>
                </a:lnTo>
                <a:lnTo>
                  <a:pt x="0" y="4299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2354844" y="931361"/>
            <a:ext cx="6950122" cy="4212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DE8532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„Empathie ist der Anfang des Verstehens.“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848091"/>
            <a:ext cx="6790886" cy="4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1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83225" y="5800701"/>
            <a:ext cx="2875929" cy="36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2"/>
              </a:lnSpc>
            </a:pPr>
            <a:r>
              <a:rPr lang="en-US" sz="2316">
                <a:solidFill>
                  <a:srgbClr val="292929"/>
                </a:solidFill>
                <a:latin typeface="Aileron"/>
                <a:ea typeface="Aileron"/>
                <a:cs typeface="Aileron"/>
                <a:sym typeface="Aileron"/>
              </a:rPr>
              <a:t>Zitat nach Aristoteles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927238"/>
            <a:ext cx="6950122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DE8532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Alle Links...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848091"/>
            <a:ext cx="6790886" cy="410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1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1628" y="4424842"/>
            <a:ext cx="7243483" cy="36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2"/>
              </a:lnSpc>
            </a:pPr>
            <a:r>
              <a:rPr lang="en-US" sz="2316">
                <a:solidFill>
                  <a:srgbClr val="292929"/>
                </a:solidFill>
                <a:latin typeface="Aileron"/>
                <a:ea typeface="Aileron"/>
                <a:cs typeface="Aileron"/>
                <a:sym typeface="Aileron"/>
              </a:rPr>
              <a:t>finden Sie auf der TaskCard!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85794"/>
            <a:ext cx="1897422" cy="1096434"/>
          </a:xfrm>
          <a:custGeom>
            <a:avLst/>
            <a:gdLst/>
            <a:ahLst/>
            <a:cxnLst/>
            <a:rect l="l" t="t" r="r" b="b"/>
            <a:pathLst>
              <a:path w="1897422" h="1096434">
                <a:moveTo>
                  <a:pt x="0" y="0"/>
                </a:moveTo>
                <a:lnTo>
                  <a:pt x="1897421" y="0"/>
                </a:lnTo>
                <a:lnTo>
                  <a:pt x="1897421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6701348" cy="195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 </a:t>
            </a:r>
          </a:p>
          <a:p>
            <a:pPr algn="l">
              <a:lnSpc>
                <a:spcPts val="7040"/>
              </a:lnSpc>
            </a:pPr>
            <a:r>
              <a:rPr lang="en-US" sz="64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Studie “Unterricht und Wohlbefinden”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2925" y="3210349"/>
            <a:ext cx="16426375" cy="688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Unterrichtsmerkmale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die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besonders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positiv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auf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Wohlbefinden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einzahlen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marL="796862" lvl="1" indent="-398431">
              <a:lnSpc>
                <a:spcPct val="150000"/>
              </a:lnSpc>
              <a:buFont typeface="Arial"/>
              <a:buChar char="•"/>
            </a:pP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Kognitive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Aktivierung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–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Anregung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zum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eigenständigen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Denken und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Problemlösen</a:t>
            </a: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796862" lvl="1" indent="-398431">
              <a:lnSpc>
                <a:spcPct val="150000"/>
              </a:lnSpc>
              <a:buFont typeface="Arial"/>
              <a:buChar char="•"/>
            </a:pP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Klassenführung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– </a:t>
            </a: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Prävention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und </a:t>
            </a: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Umgang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mit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Störungen</a:t>
            </a:r>
            <a:endParaRPr lang="en-US" sz="369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796862" lvl="1" indent="-398431">
              <a:lnSpc>
                <a:spcPct val="150000"/>
              </a:lnSpc>
              <a:buFont typeface="Arial"/>
              <a:buChar char="•"/>
            </a:pP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Konstruktive</a:t>
            </a:r>
            <a:r>
              <a:rPr lang="en-US" sz="369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Unterstützung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–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Wertschätzung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hilfreiches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Feedback (emotional und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kognitiv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</a:p>
          <a:p>
            <a:pPr algn="just">
              <a:lnSpc>
                <a:spcPts val="4059"/>
              </a:lnSpc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85794"/>
            <a:ext cx="1897422" cy="1096434"/>
          </a:xfrm>
          <a:custGeom>
            <a:avLst/>
            <a:gdLst/>
            <a:ahLst/>
            <a:cxnLst/>
            <a:rect l="l" t="t" r="r" b="b"/>
            <a:pathLst>
              <a:path w="1897422" h="1096434">
                <a:moveTo>
                  <a:pt x="0" y="0"/>
                </a:moveTo>
                <a:lnTo>
                  <a:pt x="1897421" y="0"/>
                </a:lnTo>
                <a:lnTo>
                  <a:pt x="1897421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524805"/>
            <a:ext cx="16701348" cy="195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Lernen? </a:t>
            </a:r>
          </a:p>
          <a:p>
            <a:pPr algn="l">
              <a:lnSpc>
                <a:spcPts val="7040"/>
              </a:lnSpc>
            </a:pPr>
            <a:r>
              <a:rPr lang="en-US" sz="64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Studie “Unterricht und Wohlbefinden”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4655" y="2586413"/>
            <a:ext cx="16426375" cy="52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endParaRPr dirty="0"/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Am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stärksten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beeinflusst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emotionale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Unterstützung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durch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Lehrkräfte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das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schulische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Wohlbefinden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>
              <a:lnSpc>
                <a:spcPts val="4059"/>
              </a:lnSpc>
            </a:pP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Hohe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Unterstützung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steigert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es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deutlich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</a:p>
          <a:p>
            <a:pPr>
              <a:lnSpc>
                <a:spcPts val="4059"/>
              </a:lnSpc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>
              <a:lnSpc>
                <a:spcPts val="4059"/>
              </a:lnSpc>
            </a:pP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fehlende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Unterstützung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führt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häufiger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Sorgen und </a:t>
            </a:r>
            <a:r>
              <a:rPr lang="en-US" sz="369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Problemen</a:t>
            </a:r>
            <a:r>
              <a:rPr lang="en-US" sz="369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4059"/>
              </a:lnSpc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endParaRPr lang="en-US" sz="369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3700315" y="1849396"/>
            <a:ext cx="3294104" cy="3294104"/>
          </a:xfrm>
          <a:custGeom>
            <a:avLst/>
            <a:gdLst/>
            <a:ahLst/>
            <a:cxnLst/>
            <a:rect l="l" t="t" r="r" b="b"/>
            <a:pathLst>
              <a:path w="3294104" h="3294104">
                <a:moveTo>
                  <a:pt x="0" y="0"/>
                </a:moveTo>
                <a:lnTo>
                  <a:pt x="3294104" y="0"/>
                </a:lnTo>
                <a:lnTo>
                  <a:pt x="3294104" y="3294104"/>
                </a:lnTo>
                <a:lnTo>
                  <a:pt x="0" y="329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24805"/>
            <a:ext cx="14031567" cy="107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Wohlbefinden?</a:t>
            </a:r>
          </a:p>
        </p:txBody>
      </p:sp>
      <p:sp>
        <p:nvSpPr>
          <p:cNvPr id="5" name="Freeform 5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3493371" y="1993274"/>
            <a:ext cx="11301259" cy="6300452"/>
          </a:xfrm>
          <a:custGeom>
            <a:avLst/>
            <a:gdLst/>
            <a:ahLst/>
            <a:cxnLst/>
            <a:rect l="l" t="t" r="r" b="b"/>
            <a:pathLst>
              <a:path w="11301259" h="6300452">
                <a:moveTo>
                  <a:pt x="0" y="0"/>
                </a:moveTo>
                <a:lnTo>
                  <a:pt x="11301258" y="0"/>
                </a:lnTo>
                <a:lnTo>
                  <a:pt x="11301258" y="6300452"/>
                </a:lnTo>
                <a:lnTo>
                  <a:pt x="0" y="6300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15280"/>
            <a:ext cx="16122330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 in Kanada?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57790" y="8888479"/>
            <a:ext cx="1032716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www.youtube.com/watch?v=3NQwC1Sf6Io"/>
              </a:rPr>
              <a:t>https://www.youtube.com/watch?v=3NQwC1Sf6Io</a:t>
            </a:r>
          </a:p>
          <a:p>
            <a:pPr algn="ctr">
              <a:lnSpc>
                <a:spcPts val="4759"/>
              </a:lnSpc>
            </a:pPr>
            <a:endParaRPr lang="en-US" sz="3399" u="sng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hlinkClick r:id="rId5" tooltip="https://www.youtube.com/watch?v=3NQwC1Sf6I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11" y="8545474"/>
            <a:ext cx="1967196" cy="1136753"/>
          </a:xfrm>
          <a:custGeom>
            <a:avLst/>
            <a:gdLst/>
            <a:ahLst/>
            <a:cxnLst/>
            <a:rect l="l" t="t" r="r" b="b"/>
            <a:pathLst>
              <a:path w="1967196" h="1136753">
                <a:moveTo>
                  <a:pt x="0" y="0"/>
                </a:moveTo>
                <a:lnTo>
                  <a:pt x="1967195" y="0"/>
                </a:lnTo>
                <a:lnTo>
                  <a:pt x="1967195" y="1136754"/>
                </a:lnTo>
                <a:lnTo>
                  <a:pt x="0" y="1136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6341164" y="8585794"/>
            <a:ext cx="1619732" cy="1096434"/>
          </a:xfrm>
          <a:custGeom>
            <a:avLst/>
            <a:gdLst/>
            <a:ahLst/>
            <a:cxnLst/>
            <a:rect l="l" t="t" r="r" b="b"/>
            <a:pathLst>
              <a:path w="1619732" h="1096434">
                <a:moveTo>
                  <a:pt x="0" y="0"/>
                </a:moveTo>
                <a:lnTo>
                  <a:pt x="1619732" y="0"/>
                </a:lnTo>
                <a:lnTo>
                  <a:pt x="1619732" y="1096434"/>
                </a:lnTo>
                <a:lnTo>
                  <a:pt x="0" y="1096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774665" y="1819736"/>
            <a:ext cx="14630400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15280"/>
            <a:ext cx="16122330" cy="99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0"/>
              </a:lnSpc>
            </a:pPr>
            <a:r>
              <a:rPr lang="en-US" sz="6900" b="1">
                <a:solidFill>
                  <a:srgbClr val="292929"/>
                </a:solidFill>
                <a:latin typeface="Aileron Ultra-Bold"/>
                <a:ea typeface="Aileron Ultra-Bold"/>
                <a:cs typeface="Aileron Ultra-Bold"/>
                <a:sym typeface="Aileron Ultra-Bold"/>
              </a:rPr>
              <a:t>Wie gelingt Wohlbefinden in Kanada?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938" y="9440294"/>
            <a:ext cx="1403191" cy="24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www.katiahl.de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Microsoft Macintosh PowerPoint</Application>
  <PresentationFormat>Benutzerdefiniert</PresentationFormat>
  <Paragraphs>284</Paragraphs>
  <Slides>45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6" baseType="lpstr">
      <vt:lpstr>Canva Sans Bold</vt:lpstr>
      <vt:lpstr>Caveat</vt:lpstr>
      <vt:lpstr>Open Sans Bold</vt:lpstr>
      <vt:lpstr>Canva Sans</vt:lpstr>
      <vt:lpstr>Aileron Ultra-Bold</vt:lpstr>
      <vt:lpstr>Aileron</vt:lpstr>
      <vt:lpstr>Arial</vt:lpstr>
      <vt:lpstr>Aileron Bold</vt:lpstr>
      <vt:lpstr>Caveat Bold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Fortbildungstag Deutsch</dc:title>
  <cp:lastModifiedBy>Kati Ahl</cp:lastModifiedBy>
  <cp:revision>3</cp:revision>
  <dcterms:created xsi:type="dcterms:W3CDTF">2006-08-16T00:00:00Z</dcterms:created>
  <dcterms:modified xsi:type="dcterms:W3CDTF">2025-11-08T11:11:27Z</dcterms:modified>
  <dc:identifier>DAG4BKGrusA</dc:identifier>
</cp:coreProperties>
</file>